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24"/>
  </p:notesMasterIdLst>
  <p:sldIdLst>
    <p:sldId id="351" r:id="rId4"/>
    <p:sldId id="495" r:id="rId5"/>
    <p:sldId id="477" r:id="rId6"/>
    <p:sldId id="497" r:id="rId7"/>
    <p:sldId id="421" r:id="rId8"/>
    <p:sldId id="491" r:id="rId9"/>
    <p:sldId id="410" r:id="rId10"/>
    <p:sldId id="493" r:id="rId11"/>
    <p:sldId id="494" r:id="rId12"/>
    <p:sldId id="417" r:id="rId13"/>
    <p:sldId id="499" r:id="rId14"/>
    <p:sldId id="487" r:id="rId15"/>
    <p:sldId id="470" r:id="rId16"/>
    <p:sldId id="480" r:id="rId17"/>
    <p:sldId id="466" r:id="rId18"/>
    <p:sldId id="483" r:id="rId19"/>
    <p:sldId id="496" r:id="rId20"/>
    <p:sldId id="488" r:id="rId21"/>
    <p:sldId id="463" r:id="rId22"/>
    <p:sldId id="4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95" autoAdjust="0"/>
    <p:restoredTop sz="85048" autoAdjust="0"/>
  </p:normalViewPr>
  <p:slideViewPr>
    <p:cSldViewPr snapToGrid="0">
      <p:cViewPr varScale="1">
        <p:scale>
          <a:sx n="56" d="100"/>
          <a:sy n="56" d="100"/>
        </p:scale>
        <p:origin x="580" y="40"/>
      </p:cViewPr>
      <p:guideLst/>
    </p:cSldViewPr>
  </p:slideViewPr>
  <p:notesTextViewPr>
    <p:cViewPr>
      <p:scale>
        <a:sx n="1" d="1"/>
        <a:sy n="1" d="1"/>
      </p:scale>
      <p:origin x="0" y="-4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>
                <a:solidFill>
                  <a:srgbClr val="002060"/>
                </a:solidFill>
              </a:rPr>
              <a:t>Total Witnesses by </a:t>
            </a:r>
          </a:p>
          <a:p>
            <a:pPr>
              <a:defRPr sz="2000"/>
            </a:pPr>
            <a:r>
              <a:rPr lang="en-GB" sz="2000" b="1" dirty="0">
                <a:solidFill>
                  <a:srgbClr val="002060"/>
                </a:solidFill>
              </a:rPr>
              <a:t>Committee 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'OE Analysis'!$A$178:$A$181</c:f>
              <c:strCache>
                <c:ptCount val="4"/>
                <c:pt idx="0">
                  <c:v>Legislative (23)</c:v>
                </c:pt>
                <c:pt idx="1">
                  <c:v>Non-Legislative (10)</c:v>
                </c:pt>
                <c:pt idx="2">
                  <c:v>Joint (8)</c:v>
                </c:pt>
                <c:pt idx="3">
                  <c:v>Inquiry (3)</c:v>
                </c:pt>
              </c:strCache>
            </c:strRef>
          </c:cat>
          <c:val>
            <c:numRef>
              <c:f>'OE Analysis'!$B$178:$B$181</c:f>
              <c:numCache>
                <c:formatCode>General</c:formatCode>
                <c:ptCount val="4"/>
                <c:pt idx="0">
                  <c:v>209</c:v>
                </c:pt>
                <c:pt idx="1">
                  <c:v>51</c:v>
                </c:pt>
                <c:pt idx="2">
                  <c:v>63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4-4FCD-9750-0997D3A7A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882032"/>
        <c:axId val="660880784"/>
      </c:barChart>
      <c:catAx>
        <c:axId val="66088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880784"/>
        <c:crosses val="autoZero"/>
        <c:auto val="1"/>
        <c:lblAlgn val="ctr"/>
        <c:lblOffset val="100"/>
        <c:noMultiLvlLbl val="0"/>
      </c:catAx>
      <c:valAx>
        <c:axId val="66088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88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2060"/>
                </a:solidFill>
              </a:rPr>
              <a:t>Average No. of Witnesses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by Committee Type (2024)</a:t>
            </a:r>
          </a:p>
        </c:rich>
      </c:tx>
      <c:layout>
        <c:manualLayout>
          <c:xMode val="edge"/>
          <c:yMode val="edge"/>
          <c:x val="0.28715917517036832"/>
          <c:y val="9.681028477338455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'OE Analysis'!$B$183</c:f>
              <c:strCache>
                <c:ptCount val="1"/>
                <c:pt idx="0">
                  <c:v>Witnesses per committee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'OE Analysis'!$A$184:$A$187</c:f>
              <c:strCache>
                <c:ptCount val="4"/>
                <c:pt idx="0">
                  <c:v>Legislative </c:v>
                </c:pt>
                <c:pt idx="1">
                  <c:v>Non-Legislative</c:v>
                </c:pt>
                <c:pt idx="2">
                  <c:v>Joint</c:v>
                </c:pt>
                <c:pt idx="3">
                  <c:v>Inquiry</c:v>
                </c:pt>
              </c:strCache>
            </c:strRef>
          </c:cat>
          <c:val>
            <c:numRef>
              <c:f>'OE Analysis'!$B$184:$B$187</c:f>
              <c:numCache>
                <c:formatCode>General</c:formatCode>
                <c:ptCount val="4"/>
                <c:pt idx="0">
                  <c:v>9.1</c:v>
                </c:pt>
                <c:pt idx="1">
                  <c:v>5.0999999999999996</c:v>
                </c:pt>
                <c:pt idx="2">
                  <c:v>7.9</c:v>
                </c:pt>
                <c:pt idx="3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3-4EA5-8CA7-F309388CF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473328"/>
        <c:axId val="669473744"/>
      </c:barChart>
      <c:catAx>
        <c:axId val="6694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473744"/>
        <c:crosses val="autoZero"/>
        <c:auto val="1"/>
        <c:lblAlgn val="ctr"/>
        <c:lblOffset val="100"/>
        <c:noMultiLvlLbl val="0"/>
      </c:catAx>
      <c:valAx>
        <c:axId val="66947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47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'OE Analysis'!$B$34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'OE Analysis'!$A$35:$A$46</c:f>
              <c:strCache>
                <c:ptCount val="12"/>
                <c:pt idx="0">
                  <c:v>Gvt and admin</c:v>
                </c:pt>
                <c:pt idx="1">
                  <c:v>Non-profit</c:v>
                </c:pt>
                <c:pt idx="2">
                  <c:v>Public sector</c:v>
                </c:pt>
                <c:pt idx="3">
                  <c:v>Sub-state gvt</c:v>
                </c:pt>
                <c:pt idx="4">
                  <c:v>Research org</c:v>
                </c:pt>
                <c:pt idx="5">
                  <c:v>Media </c:v>
                </c:pt>
                <c:pt idx="6">
                  <c:v>Private sector</c:v>
                </c:pt>
                <c:pt idx="7">
                  <c:v>Individuals</c:v>
                </c:pt>
                <c:pt idx="8">
                  <c:v>Politician</c:v>
                </c:pt>
                <c:pt idx="9">
                  <c:v>Judiciary</c:v>
                </c:pt>
                <c:pt idx="10">
                  <c:v>Parliament</c:v>
                </c:pt>
                <c:pt idx="11">
                  <c:v>IGO</c:v>
                </c:pt>
              </c:strCache>
            </c:strRef>
          </c:cat>
          <c:val>
            <c:numRef>
              <c:f>'OE Analysis'!$B$35:$B$46</c:f>
              <c:numCache>
                <c:formatCode>0%</c:formatCode>
                <c:ptCount val="12"/>
                <c:pt idx="0">
                  <c:v>0.44537815126050423</c:v>
                </c:pt>
                <c:pt idx="1">
                  <c:v>0.22969187675070027</c:v>
                </c:pt>
                <c:pt idx="2">
                  <c:v>8.683473389355742E-2</c:v>
                </c:pt>
                <c:pt idx="3">
                  <c:v>4.4817927170868348E-2</c:v>
                </c:pt>
                <c:pt idx="4">
                  <c:v>4.4817927170868348E-2</c:v>
                </c:pt>
                <c:pt idx="5">
                  <c:v>3.9215686274509803E-2</c:v>
                </c:pt>
                <c:pt idx="6">
                  <c:v>3.3613445378151259E-2</c:v>
                </c:pt>
                <c:pt idx="7">
                  <c:v>2.5210084033613446E-2</c:v>
                </c:pt>
                <c:pt idx="8">
                  <c:v>1.9607843137254902E-2</c:v>
                </c:pt>
                <c:pt idx="9">
                  <c:v>1.4005602240896359E-2</c:v>
                </c:pt>
                <c:pt idx="10">
                  <c:v>1.1204481792717087E-2</c:v>
                </c:pt>
                <c:pt idx="11">
                  <c:v>5.6022408963585435E-3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E-4B14-BD73-FD555C25FD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638515312"/>
        <c:axId val="638516976"/>
      </c:barChart>
      <c:catAx>
        <c:axId val="6385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516976"/>
        <c:crosses val="autoZero"/>
        <c:auto val="1"/>
        <c:lblAlgn val="ctr"/>
        <c:lblOffset val="100"/>
        <c:noMultiLvlLbl val="0"/>
      </c:catAx>
      <c:valAx>
        <c:axId val="63851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51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'OE Analysis'!$C$154</c:f>
              <c:strCache>
                <c:ptCount val="1"/>
                <c:pt idx="0">
                  <c:v>Region Population 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'OE Analysis'!$A$155:$A$173</c:f>
              <c:strCache>
                <c:ptCount val="19"/>
                <c:pt idx="0">
                  <c:v>Murcia</c:v>
                </c:pt>
                <c:pt idx="1">
                  <c:v>Ceuta and Melilla</c:v>
                </c:pt>
                <c:pt idx="2">
                  <c:v>Cantabria</c:v>
                </c:pt>
                <c:pt idx="3">
                  <c:v>Extremadura</c:v>
                </c:pt>
                <c:pt idx="4">
                  <c:v>La Rioja</c:v>
                </c:pt>
                <c:pt idx="5">
                  <c:v>Castilla-La Mancha</c:v>
                </c:pt>
                <c:pt idx="6">
                  <c:v>Navarra</c:v>
                </c:pt>
                <c:pt idx="7">
                  <c:v>Aragón</c:v>
                </c:pt>
                <c:pt idx="8">
                  <c:v>Castilla y León</c:v>
                </c:pt>
                <c:pt idx="9">
                  <c:v>País Vasco</c:v>
                </c:pt>
                <c:pt idx="10">
                  <c:v>International</c:v>
                </c:pt>
                <c:pt idx="11">
                  <c:v>Baleares</c:v>
                </c:pt>
                <c:pt idx="12">
                  <c:v>Galicia</c:v>
                </c:pt>
                <c:pt idx="13">
                  <c:v>Asturias</c:v>
                </c:pt>
                <c:pt idx="14">
                  <c:v>Canarias</c:v>
                </c:pt>
                <c:pt idx="15">
                  <c:v>Valencia</c:v>
                </c:pt>
                <c:pt idx="16">
                  <c:v>Andalucía</c:v>
                </c:pt>
                <c:pt idx="17">
                  <c:v>Cataluña</c:v>
                </c:pt>
                <c:pt idx="18">
                  <c:v>Madrid</c:v>
                </c:pt>
              </c:strCache>
              <c:extLst/>
            </c:strRef>
          </c:cat>
          <c:val>
            <c:numRef>
              <c:f>'OE Analysis'!$C$155:$C$173</c:f>
              <c:numCache>
                <c:formatCode>0%</c:formatCode>
                <c:ptCount val="19"/>
                <c:pt idx="0">
                  <c:v>3.2292028709284631E-2</c:v>
                </c:pt>
                <c:pt idx="1">
                  <c:v>3.4642902549231137E-4</c:v>
                </c:pt>
                <c:pt idx="2">
                  <c:v>1.2165374564694761E-2</c:v>
                </c:pt>
                <c:pt idx="3">
                  <c:v>2.1678529369238538E-2</c:v>
                </c:pt>
                <c:pt idx="4">
                  <c:v>6.672288335643272E-3</c:v>
                </c:pt>
                <c:pt idx="5">
                  <c:v>4.3226939565160889E-2</c:v>
                </c:pt>
                <c:pt idx="6">
                  <c:v>1.3954768968204875E-2</c:v>
                </c:pt>
                <c:pt idx="7">
                  <c:v>2.7759564101018028E-2</c:v>
                </c:pt>
                <c:pt idx="8">
                  <c:v>4.9183280130791082E-2</c:v>
                </c:pt>
                <c:pt idx="9">
                  <c:v>4.5841675340254795E-2</c:v>
                </c:pt>
                <c:pt idx="11">
                  <c:v>2.5342934788514012E-2</c:v>
                </c:pt>
                <c:pt idx="12">
                  <c:v>5.5684594704014385E-2</c:v>
                </c:pt>
                <c:pt idx="13">
                  <c:v>2.0761793834495737E-2</c:v>
                </c:pt>
                <c:pt idx="14">
                  <c:v>4.6015208020148947E-2</c:v>
                </c:pt>
                <c:pt idx="15">
                  <c:v>0.10940847870343265</c:v>
                </c:pt>
                <c:pt idx="16">
                  <c:v>0.17739460710203622</c:v>
                </c:pt>
                <c:pt idx="17">
                  <c:v>0.16506621736661745</c:v>
                </c:pt>
                <c:pt idx="18">
                  <c:v>0.14406668708116327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9FC-45B7-8B46-B858DD1DC71B}"/>
            </c:ext>
          </c:extLst>
        </c:ser>
        <c:ser>
          <c:idx val="0"/>
          <c:order val="1"/>
          <c:tx>
            <c:strRef>
              <c:f>'OE Analysis'!$B$154</c:f>
              <c:strCache>
                <c:ptCount val="1"/>
                <c:pt idx="0">
                  <c:v>Witness Region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alpha val="91000"/>
                </a:schemeClr>
              </a:solidFill>
            </a:ln>
            <a:effectLst/>
          </c:spPr>
          <c:invertIfNegative val="0"/>
          <c:cat>
            <c:strRef>
              <c:f>'OE Analysis'!$A$155:$A$173</c:f>
              <c:strCache>
                <c:ptCount val="19"/>
                <c:pt idx="0">
                  <c:v>Murcia</c:v>
                </c:pt>
                <c:pt idx="1">
                  <c:v>Ceuta and Melilla</c:v>
                </c:pt>
                <c:pt idx="2">
                  <c:v>Cantabria</c:v>
                </c:pt>
                <c:pt idx="3">
                  <c:v>Extremadura</c:v>
                </c:pt>
                <c:pt idx="4">
                  <c:v>La Rioja</c:v>
                </c:pt>
                <c:pt idx="5">
                  <c:v>Castilla-La Mancha</c:v>
                </c:pt>
                <c:pt idx="6">
                  <c:v>Navarra</c:v>
                </c:pt>
                <c:pt idx="7">
                  <c:v>Aragón</c:v>
                </c:pt>
                <c:pt idx="8">
                  <c:v>Castilla y León</c:v>
                </c:pt>
                <c:pt idx="9">
                  <c:v>País Vasco</c:v>
                </c:pt>
                <c:pt idx="10">
                  <c:v>International</c:v>
                </c:pt>
                <c:pt idx="11">
                  <c:v>Baleares</c:v>
                </c:pt>
                <c:pt idx="12">
                  <c:v>Galicia</c:v>
                </c:pt>
                <c:pt idx="13">
                  <c:v>Asturias</c:v>
                </c:pt>
                <c:pt idx="14">
                  <c:v>Canarias</c:v>
                </c:pt>
                <c:pt idx="15">
                  <c:v>Valencia</c:v>
                </c:pt>
                <c:pt idx="16">
                  <c:v>Andalucía</c:v>
                </c:pt>
                <c:pt idx="17">
                  <c:v>Cataluña</c:v>
                </c:pt>
                <c:pt idx="18">
                  <c:v>Madrid</c:v>
                </c:pt>
              </c:strCache>
              <c:extLst/>
            </c:strRef>
          </c:cat>
          <c:val>
            <c:numRef>
              <c:f>'OE Analysis'!$B$155:$B$173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5.0505050505050509E-3</c:v>
                </c:pt>
                <c:pt idx="3">
                  <c:v>5.0505050505050509E-3</c:v>
                </c:pt>
                <c:pt idx="4">
                  <c:v>5.0505050505050509E-3</c:v>
                </c:pt>
                <c:pt idx="5">
                  <c:v>1.0101010101010102E-2</c:v>
                </c:pt>
                <c:pt idx="6">
                  <c:v>1.0101010101010102E-2</c:v>
                </c:pt>
                <c:pt idx="7">
                  <c:v>1.5151515151515152E-2</c:v>
                </c:pt>
                <c:pt idx="8">
                  <c:v>1.5151515151515152E-2</c:v>
                </c:pt>
                <c:pt idx="9">
                  <c:v>2.0202020202020204E-2</c:v>
                </c:pt>
                <c:pt idx="10">
                  <c:v>2.0202020202020204E-2</c:v>
                </c:pt>
                <c:pt idx="11">
                  <c:v>3.0303030303030304E-2</c:v>
                </c:pt>
                <c:pt idx="12">
                  <c:v>3.0303030303030304E-2</c:v>
                </c:pt>
                <c:pt idx="13">
                  <c:v>3.5353535353535352E-2</c:v>
                </c:pt>
                <c:pt idx="14">
                  <c:v>3.5353535353535352E-2</c:v>
                </c:pt>
                <c:pt idx="15">
                  <c:v>3.5353535353535352E-2</c:v>
                </c:pt>
                <c:pt idx="16">
                  <c:v>5.5555555555555552E-2</c:v>
                </c:pt>
                <c:pt idx="17">
                  <c:v>0.15656565656565657</c:v>
                </c:pt>
                <c:pt idx="18">
                  <c:v>0.4494949494949495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9FC-45B7-8B46-B858DD1DC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9338623"/>
        <c:axId val="919329055"/>
      </c:barChart>
      <c:catAx>
        <c:axId val="919338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329055"/>
        <c:crosses val="autoZero"/>
        <c:auto val="1"/>
        <c:lblAlgn val="ctr"/>
        <c:lblOffset val="100"/>
        <c:noMultiLvlLbl val="0"/>
      </c:catAx>
      <c:valAx>
        <c:axId val="919329055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33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>
              <a:alpha val="97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'OE Analysis'!$A$14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0B-4C47-810C-B147557170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0B-4C47-810C-B147557170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'OE Analysis'!$B$13:$C$13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'OE Analysis'!$B$14:$C$14</c:f>
              <c:numCache>
                <c:formatCode>General</c:formatCode>
                <c:ptCount val="2"/>
                <c:pt idx="0">
                  <c:v>219</c:v>
                </c:pt>
                <c:pt idx="1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B-4C47-810C-B147557170BB}"/>
            </c:ext>
          </c:extLst>
        </c:ser>
        <c:ser>
          <c:idx val="1"/>
          <c:order val="1"/>
          <c:tx>
            <c:strRef>
              <c:f>'OE Analysis'!$A$15</c:f>
              <c:strCache>
                <c:ptCount val="1"/>
                <c:pt idx="0">
                  <c:v>Percentage (rounded)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A0B-4C47-810C-B147557170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A0B-4C47-810C-B147557170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'OE Analysis'!$B$13:$C$13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'OE Analysis'!$B$15:$C$15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0B-4C47-810C-B147557170B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'OE Analysis'!$B$143</c:f>
              <c:strCache>
                <c:ptCount val="1"/>
                <c:pt idx="0">
                  <c:v>Hearing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AB-4FA1-AF4B-ABF6A13F9A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AB-4FA1-AF4B-ABF6A13F9A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AB-4FA1-AF4B-ABF6A13F9A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'OE Analysis'!$A$144:$A$146</c:f>
              <c:strCache>
                <c:ptCount val="3"/>
                <c:pt idx="0">
                  <c:v>Public Accountability</c:v>
                </c:pt>
                <c:pt idx="1">
                  <c:v>Policy Input</c:v>
                </c:pt>
                <c:pt idx="2">
                  <c:v>Legislative Scrutiny</c:v>
                </c:pt>
              </c:strCache>
            </c:strRef>
          </c:cat>
          <c:val>
            <c:numRef>
              <c:f>'OE Analysis'!$B$144:$B$146</c:f>
              <c:numCache>
                <c:formatCode>General</c:formatCode>
                <c:ptCount val="3"/>
                <c:pt idx="0">
                  <c:v>229</c:v>
                </c:pt>
                <c:pt idx="1">
                  <c:v>118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AB-4FA1-AF4B-ABF6A13F9A0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'OE Analysis'!$B$217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 Analysis'!$A$218:$A$236</c:f>
              <c:strCache>
                <c:ptCount val="19"/>
                <c:pt idx="0">
                  <c:v>Governmental Issues</c:v>
                </c:pt>
                <c:pt idx="1">
                  <c:v>Health</c:v>
                </c:pt>
                <c:pt idx="2">
                  <c:v>Nuclear Energy</c:v>
                </c:pt>
                <c:pt idx="3">
                  <c:v>Rights &amp; Minorities</c:v>
                </c:pt>
                <c:pt idx="4">
                  <c:v>Research, Tech &amp; Comms</c:v>
                </c:pt>
                <c:pt idx="5">
                  <c:v>Social Policy</c:v>
                </c:pt>
                <c:pt idx="6">
                  <c:v>Economy</c:v>
                </c:pt>
                <c:pt idx="7">
                  <c:v>International </c:v>
                </c:pt>
                <c:pt idx="8">
                  <c:v>Housing &amp; Community</c:v>
                </c:pt>
                <c:pt idx="9">
                  <c:v>Law &amp; Crime</c:v>
                </c:pt>
                <c:pt idx="10">
                  <c:v>Transport</c:v>
                </c:pt>
                <c:pt idx="11">
                  <c:v>Labour</c:v>
                </c:pt>
                <c:pt idx="12">
                  <c:v>Defence</c:v>
                </c:pt>
                <c:pt idx="13">
                  <c:v>Environment </c:v>
                </c:pt>
                <c:pt idx="14">
                  <c:v>Immigration</c:v>
                </c:pt>
                <c:pt idx="15">
                  <c:v>Education</c:v>
                </c:pt>
                <c:pt idx="16">
                  <c:v>Agriculture </c:v>
                </c:pt>
                <c:pt idx="17">
                  <c:v>Culture </c:v>
                </c:pt>
                <c:pt idx="18">
                  <c:v>Public Lands</c:v>
                </c:pt>
              </c:strCache>
            </c:strRef>
          </c:cat>
          <c:val>
            <c:numRef>
              <c:f>'OE Analysis'!$B$218:$B$236</c:f>
              <c:numCache>
                <c:formatCode>0%</c:formatCode>
                <c:ptCount val="19"/>
                <c:pt idx="0">
                  <c:v>0.19327731092436976</c:v>
                </c:pt>
                <c:pt idx="1">
                  <c:v>0.12324929971988796</c:v>
                </c:pt>
                <c:pt idx="2">
                  <c:v>0.10084033613445378</c:v>
                </c:pt>
                <c:pt idx="3">
                  <c:v>8.4033613445378158E-2</c:v>
                </c:pt>
                <c:pt idx="4">
                  <c:v>7.0028011204481794E-2</c:v>
                </c:pt>
                <c:pt idx="5">
                  <c:v>7.0028011204481794E-2</c:v>
                </c:pt>
                <c:pt idx="6">
                  <c:v>6.1600000000000002E-2</c:v>
                </c:pt>
                <c:pt idx="7">
                  <c:v>5.8823529411764705E-2</c:v>
                </c:pt>
                <c:pt idx="8">
                  <c:v>5.3221288515406161E-2</c:v>
                </c:pt>
                <c:pt idx="9">
                  <c:v>3.9215686274509803E-2</c:v>
                </c:pt>
                <c:pt idx="10">
                  <c:v>3.3613445378151259E-2</c:v>
                </c:pt>
                <c:pt idx="11">
                  <c:v>2.8011204481792718E-2</c:v>
                </c:pt>
                <c:pt idx="12">
                  <c:v>2.5210084033613446E-2</c:v>
                </c:pt>
                <c:pt idx="13">
                  <c:v>1.9607843137254902E-2</c:v>
                </c:pt>
                <c:pt idx="14">
                  <c:v>1.4005602240896359E-2</c:v>
                </c:pt>
                <c:pt idx="15">
                  <c:v>1.1204481792717087E-2</c:v>
                </c:pt>
                <c:pt idx="16">
                  <c:v>5.6022408963585435E-3</c:v>
                </c:pt>
                <c:pt idx="17">
                  <c:v>5.6022408963585435E-3</c:v>
                </c:pt>
                <c:pt idx="18">
                  <c:v>2.8011204481792717E-3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1-4229-8522-4CDB90A86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3061184"/>
        <c:axId val="813069088"/>
      </c:barChart>
      <c:catAx>
        <c:axId val="8130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69088"/>
        <c:crosses val="autoZero"/>
        <c:auto val="1"/>
        <c:lblAlgn val="ctr"/>
        <c:lblOffset val="100"/>
        <c:noMultiLvlLbl val="0"/>
      </c:catAx>
      <c:valAx>
        <c:axId val="81306908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9D144-07FD-2146-87DF-2A3410CB7E4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2D115-ED56-6547-BD24-EC65F7D98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3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47" indent="0">
              <a:spcAft>
                <a:spcPts val="240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A4178-8E38-403A-A699-810AE77A25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12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2060"/>
                </a:solidFill>
              </a:rPr>
              <a:t>Image </a:t>
            </a:r>
            <a:r>
              <a:rPr lang="es-ES" sz="1200" dirty="0" err="1">
                <a:solidFill>
                  <a:srgbClr val="002060"/>
                </a:solidFill>
              </a:rPr>
              <a:t>descriptions</a:t>
            </a:r>
            <a:r>
              <a:rPr lang="es-ES" sz="1200" dirty="0">
                <a:solidFill>
                  <a:srgbClr val="002060"/>
                </a:solidFill>
              </a:rPr>
              <a:t> and </a:t>
            </a:r>
            <a:r>
              <a:rPr lang="es-ES" sz="1200" dirty="0" err="1">
                <a:solidFill>
                  <a:srgbClr val="002060"/>
                </a:solidFill>
              </a:rPr>
              <a:t>sources</a:t>
            </a:r>
            <a:r>
              <a:rPr lang="es-ES" sz="1200" dirty="0">
                <a:solidFill>
                  <a:srgbClr val="002060"/>
                </a:solidFill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s-ES" sz="1200" dirty="0">
                <a:solidFill>
                  <a:srgbClr val="002060"/>
                </a:solidFill>
              </a:rPr>
              <a:t>La Comisión de Trabajo, Inclusión, Seguridad Social y Migraciones acoge la comparecencia de </a:t>
            </a:r>
            <a:r>
              <a:rPr lang="es-ES" sz="1200" dirty="0" err="1">
                <a:solidFill>
                  <a:srgbClr val="002060"/>
                </a:solidFill>
              </a:rPr>
              <a:t>Mamadou</a:t>
            </a:r>
            <a:r>
              <a:rPr lang="es-ES" sz="1200" dirty="0">
                <a:solidFill>
                  <a:srgbClr val="002060"/>
                </a:solidFill>
              </a:rPr>
              <a:t> Lamine </a:t>
            </a:r>
            <a:r>
              <a:rPr lang="es-ES" sz="1200" dirty="0" err="1">
                <a:solidFill>
                  <a:srgbClr val="002060"/>
                </a:solidFill>
              </a:rPr>
              <a:t>Sarr</a:t>
            </a:r>
            <a:r>
              <a:rPr lang="es-ES" sz="1200" dirty="0">
                <a:solidFill>
                  <a:srgbClr val="002060"/>
                </a:solidFill>
              </a:rPr>
              <a:t>, representante de la Comisión Promotora de la Proposición de Ley para una regularización extraordinaria para personas extranjeras en España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s-ES" sz="1200" dirty="0">
                <a:solidFill>
                  <a:srgbClr val="002060"/>
                </a:solidFill>
              </a:rPr>
              <a:t>La presidenta de la CNMC, Cani Fernández, comparece ante la Comisión de Economía, Comercio y Transformación Digital. YouTube / Canal del Congreso de los Diputados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s-ES" sz="1200">
                <a:solidFill>
                  <a:srgbClr val="002060"/>
                </a:solidFill>
              </a:rPr>
              <a:t>Comparece </a:t>
            </a:r>
            <a:r>
              <a:rPr lang="es-ES" sz="1200" dirty="0">
                <a:solidFill>
                  <a:srgbClr val="002060"/>
                </a:solidFill>
              </a:rPr>
              <a:t>Óscar Liria Sánchez, exvicepresidente de la Diputación de Almería, ante la Comisión de Investigación sobre la contratación durante la pandemia de COVID-19. 30/04/2024. </a:t>
            </a:r>
            <a:r>
              <a:rPr lang="es-ES" sz="1200" dirty="0" err="1">
                <a:solidFill>
                  <a:srgbClr val="002060"/>
                </a:solidFill>
              </a:rPr>
              <a:t>Youtube</a:t>
            </a:r>
            <a:r>
              <a:rPr lang="es-ES" sz="1200" dirty="0">
                <a:solidFill>
                  <a:srgbClr val="002060"/>
                </a:solidFill>
              </a:rPr>
              <a:t> / Congreso de los Diputados.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9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8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2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87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8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63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80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3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5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3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4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6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4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3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1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3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2060"/>
                </a:solidFill>
              </a:rPr>
              <a:t>Image (1) Sala Constitucional del Congreso de los Diputados. Vox Congreso / Flickr / Wikipedia CCO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2D115-ED56-6547-BD24-EC65F7D98D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7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59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F12F-F3CF-4006-BB82-32500C676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5157193"/>
            <a:ext cx="11137568" cy="845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189" indent="0">
              <a:buNone/>
              <a:defRPr sz="3200"/>
            </a:lvl2pPr>
            <a:lvl3pPr marL="914377" indent="0">
              <a:buNone/>
              <a:defRPr sz="3200"/>
            </a:lvl3pPr>
            <a:lvl4pPr marL="1371566" indent="0">
              <a:buNone/>
              <a:defRPr sz="3200"/>
            </a:lvl4pPr>
            <a:lvl5pPr marL="1828754" indent="0">
              <a:buNone/>
              <a:defRPr sz="3200"/>
            </a:lvl5pPr>
          </a:lstStyle>
          <a:p>
            <a:pPr lvl="0"/>
            <a:r>
              <a:rPr lang="en-US" dirty="0"/>
              <a:t>Click to add presenter title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B180E-CA89-484A-839C-62D67F59F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387" y="1412777"/>
            <a:ext cx="11132232" cy="1325033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206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z="1200" dirty="0">
                <a:solidFill>
                  <a:srgbClr val="002060"/>
                </a:solidFill>
                <a:latin typeface="+mj-lt"/>
              </a:rPr>
              <a:t>Click to add presentation title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00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7051" y="1509184"/>
            <a:ext cx="10769596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667" b="0" i="0" cap="none" baseline="0">
                <a:solidFill>
                  <a:srgbClr val="002060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27052" y="2276873"/>
            <a:ext cx="10953753" cy="367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002060"/>
                </a:solidFill>
                <a:latin typeface="+mn-lt"/>
                <a:cs typeface="Arial"/>
              </a:defRPr>
            </a:lvl1pPr>
            <a:lvl2pPr>
              <a:defRPr sz="2400" b="0" i="0">
                <a:solidFill>
                  <a:srgbClr val="002060"/>
                </a:solidFill>
                <a:latin typeface="+mn-lt"/>
                <a:cs typeface="Arial"/>
              </a:defRPr>
            </a:lvl2pPr>
            <a:lvl3pPr>
              <a:defRPr sz="2400" b="0" i="0">
                <a:solidFill>
                  <a:srgbClr val="002060"/>
                </a:solidFill>
                <a:latin typeface="+mn-lt"/>
                <a:cs typeface="Arial"/>
              </a:defRPr>
            </a:lvl3pPr>
            <a:lvl4pPr>
              <a:defRPr sz="2400" b="0" i="0">
                <a:solidFill>
                  <a:srgbClr val="002060"/>
                </a:solidFill>
                <a:latin typeface="+mn-lt"/>
                <a:cs typeface="Arial"/>
              </a:defRPr>
            </a:lvl4pPr>
            <a:lvl5pPr>
              <a:defRPr sz="2400" b="0" i="0">
                <a:solidFill>
                  <a:srgbClr val="002060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5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527051" y="1509184"/>
            <a:ext cx="6145013" cy="417646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2400" b="0" i="0" cap="none" baseline="0">
                <a:solidFill>
                  <a:srgbClr val="002060"/>
                </a:solidFill>
                <a:latin typeface="+mn-lt"/>
                <a:cs typeface="Arial"/>
              </a:defRPr>
            </a:lvl1pPr>
          </a:lstStyle>
          <a:p>
            <a:r>
              <a:rPr lang="en-GB" dirty="0"/>
              <a:t>Click to edit content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344139" y="1509184"/>
            <a:ext cx="4320380" cy="41764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06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139110-63FE-48E2-848D-54FB296589F5}"/>
              </a:ext>
            </a:extLst>
          </p:cNvPr>
          <p:cNvCxnSpPr>
            <a:cxnSpLocks/>
          </p:cNvCxnSpPr>
          <p:nvPr userDrawn="1"/>
        </p:nvCxnSpPr>
        <p:spPr>
          <a:xfrm>
            <a:off x="527051" y="1126067"/>
            <a:ext cx="111379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37B85-6062-4183-A094-BA1386428874}"/>
              </a:ext>
            </a:extLst>
          </p:cNvPr>
          <p:cNvCxnSpPr>
            <a:cxnSpLocks/>
          </p:cNvCxnSpPr>
          <p:nvPr userDrawn="1"/>
        </p:nvCxnSpPr>
        <p:spPr>
          <a:xfrm>
            <a:off x="527051" y="6212417"/>
            <a:ext cx="1113578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12" descr="UoE_Horizontal Logo_CMYK.jpg">
            <a:extLst>
              <a:ext uri="{FF2B5EF4-FFF2-40B4-BE49-F238E27FC236}">
                <a16:creationId xmlns:a16="http://schemas.microsoft.com/office/drawing/2014/main" id="{2022589B-BDE7-4D10-B9EA-FC1A49643D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247651"/>
            <a:ext cx="410845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Influencing the world_PPT_282.png">
            <a:extLst>
              <a:ext uri="{FF2B5EF4-FFF2-40B4-BE49-F238E27FC236}">
                <a16:creationId xmlns:a16="http://schemas.microsoft.com/office/drawing/2014/main" id="{ED2A722F-1CA6-4ABC-83FC-CEBAEDFDD8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67" y="6381751"/>
            <a:ext cx="2800351" cy="2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r" defTabSz="457189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9091E"/>
          </a:solidFill>
          <a:latin typeface="Arial"/>
          <a:ea typeface="ＭＳ Ｐゴシック" charset="0"/>
          <a:cs typeface="Arial"/>
        </a:defRPr>
      </a:lvl1pPr>
      <a:lvl2pPr algn="r" defTabSz="457189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2pPr>
      <a:lvl3pPr algn="r" defTabSz="457189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3pPr>
      <a:lvl4pPr algn="r" defTabSz="457189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4pPr>
      <a:lvl5pPr algn="r" defTabSz="457189" rtl="0" eaLnBrk="0" fontAlgn="base" hangingPunct="0">
        <a:spcBef>
          <a:spcPct val="0"/>
        </a:spcBef>
        <a:spcAft>
          <a:spcPct val="0"/>
        </a:spcAft>
        <a:defRPr sz="12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5pPr>
      <a:lvl6pPr marL="457189" algn="r" defTabSz="457189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6pPr>
      <a:lvl7pPr marL="914377" algn="r" defTabSz="457189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7pPr>
      <a:lvl8pPr marL="1371566" algn="r" defTabSz="457189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8pPr>
      <a:lvl9pPr marL="1828754" algn="r" defTabSz="457189" rtl="0" fontAlgn="base">
        <a:spcBef>
          <a:spcPct val="0"/>
        </a:spcBef>
        <a:spcAft>
          <a:spcPct val="0"/>
        </a:spcAft>
        <a:defRPr sz="1200">
          <a:solidFill>
            <a:srgbClr val="1F497D"/>
          </a:solidFill>
          <a:latin typeface="Arial" charset="0"/>
          <a:ea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-spark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776F2F-BBDF-4956-B2B9-73FA06F3B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4800600"/>
            <a:ext cx="11137568" cy="1489605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Ewan Robertson (Ewan.Robertson@ed.ac.uk) </a:t>
            </a:r>
          </a:p>
          <a:p>
            <a:r>
              <a:rPr lang="en-GB" dirty="0"/>
              <a:t>School of Social and Political Science, University of Edinburgh</a:t>
            </a:r>
          </a:p>
          <a:p>
            <a:endParaRPr lang="en-GB" dirty="0"/>
          </a:p>
          <a:p>
            <a:r>
              <a:rPr lang="en-GB" dirty="0"/>
              <a:t>SKAPE, University of Edinburgh, 23</a:t>
            </a:r>
            <a:r>
              <a:rPr lang="en-GB" baseline="30000" dirty="0"/>
              <a:t>rd</a:t>
            </a:r>
            <a:r>
              <a:rPr lang="en-GB" dirty="0"/>
              <a:t> April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2EEAB-0057-4CE6-A3B7-D22EFD46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Whose Knowledge? Patterns of Committee Witnesses in the Spanish Congress of Deputies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930CE-5EB7-40D6-ACD4-1E4D362F9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425" y="409406"/>
            <a:ext cx="1620020" cy="477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504DB3-80FA-42AE-BE9B-E72AA3B5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135" r="-1"/>
          <a:stretch/>
        </p:blipFill>
        <p:spPr>
          <a:xfrm>
            <a:off x="9059348" y="134723"/>
            <a:ext cx="980191" cy="9691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7BDE1DF9-0AB6-4381-A2CB-8A4297A29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443" y="340553"/>
            <a:ext cx="1492221" cy="4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3ECF-D9F1-ACC9-F128-AF6321B58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37" y="1214692"/>
            <a:ext cx="10769596" cy="576064"/>
          </a:xfrm>
        </p:spPr>
        <p:txBody>
          <a:bodyPr/>
          <a:lstStyle/>
          <a:p>
            <a:r>
              <a:rPr lang="en-GB" dirty="0"/>
              <a:t>Research Question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41369-6E7C-84C4-3B13-AFDE3D94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7" y="1993718"/>
            <a:ext cx="8616949" cy="4420452"/>
          </a:xfrm>
        </p:spPr>
        <p:txBody>
          <a:bodyPr anchor="ctr">
            <a:normAutofit lnSpcReduction="10000"/>
          </a:bodyPr>
          <a:lstStyle/>
          <a:p>
            <a:pPr marL="342265" marR="0" lvl="0" indent="-342265" algn="l" defTabSz="45718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RQs:</a:t>
            </a:r>
          </a:p>
          <a:p>
            <a:pPr marL="742306" marR="0" lvl="1" indent="-342265" algn="l" defTabSz="45718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What are the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 characteristics of invited witnesses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?</a:t>
            </a:r>
          </a:p>
          <a:p>
            <a:pPr marL="742306" marR="0" lvl="1" indent="-342265" algn="l" defTabSz="45718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What policy topics are they invited to discuss? </a:t>
            </a:r>
          </a:p>
          <a:p>
            <a:pPr marL="400041" marR="0" lvl="1" indent="0" algn="l" defTabSz="45718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urce Sans Pro"/>
              <a:ea typeface="ＭＳ Ｐゴシック" charset="0"/>
              <a:cs typeface="Arial"/>
            </a:endParaRPr>
          </a:p>
          <a:p>
            <a:pPr marL="342900" indent="-342900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Data</a:t>
            </a:r>
          </a:p>
          <a:p>
            <a:pPr marL="742306" lvl="1" indent="-342265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All committees for the 2024 session (44 committees*, n= 357)</a:t>
            </a:r>
          </a:p>
          <a:p>
            <a:pPr marL="742306" lvl="1" indent="-342265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Coding scheme focuses on organisation, gender, geography (Geddes scheme) and topic</a:t>
            </a:r>
            <a:r>
              <a:rPr lang="en-GB" dirty="0">
                <a:latin typeface="Source Sans Pro"/>
              </a:rPr>
              <a:t> (Comparative Agendas Project)</a:t>
            </a:r>
          </a:p>
          <a:p>
            <a:pPr marL="742306" lvl="1" indent="-342265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Context: period of left-wing minority government (PSOE &amp; SUMAR) with 9 party groups in parliament. </a:t>
            </a:r>
          </a:p>
          <a:p>
            <a:pPr marL="400041" lvl="1" indent="0">
              <a:buNone/>
              <a:defRPr/>
            </a:pPr>
            <a:r>
              <a:rPr lang="en-GB" sz="1800" i="1" dirty="0">
                <a:latin typeface="Source Sans Pro"/>
              </a:rPr>
              <a:t>*Includes 5 sub-committees formed within main committees.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urce Sans Pro"/>
              <a:ea typeface="ＭＳ Ｐゴシック" charset="0"/>
              <a:cs typeface="Arial"/>
            </a:endParaRPr>
          </a:p>
          <a:p>
            <a:pPr>
              <a:spcAft>
                <a:spcPts val="2400"/>
              </a:spcAft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0335B-E373-4842-B649-6EFB31E5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090" y="4010666"/>
            <a:ext cx="1572553" cy="2081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D37B7-6EA4-48BE-A5E8-A7C108BF5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438" y="1214692"/>
            <a:ext cx="1759858" cy="2330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B5F49-E820-4BA9-AF49-BDC9183C3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111" y="2685179"/>
            <a:ext cx="1759857" cy="20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D26CE5-0EA0-4AF6-9C52-D8FFD99A9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792176"/>
              </p:ext>
            </p:extLst>
          </p:nvPr>
        </p:nvGraphicFramePr>
        <p:xfrm>
          <a:off x="412749" y="1295400"/>
          <a:ext cx="5499099" cy="488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AF84AA-AD43-4BCA-8562-2F32073A0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279713"/>
              </p:ext>
            </p:extLst>
          </p:nvPr>
        </p:nvGraphicFramePr>
        <p:xfrm>
          <a:off x="6096000" y="1282700"/>
          <a:ext cx="5664200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944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5A0DF-D3D9-F2ED-4258-E63065A1D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5553-673A-BAD0-90C5-A1A023E9B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315" y="1200265"/>
            <a:ext cx="10769596" cy="576064"/>
          </a:xfrm>
        </p:spPr>
        <p:txBody>
          <a:bodyPr/>
          <a:lstStyle/>
          <a:p>
            <a:r>
              <a:rPr lang="en-GB" dirty="0"/>
              <a:t>Organisation type (2024, all committees)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FD9A46-1071-47CE-863B-5C8E5833A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44878"/>
              </p:ext>
            </p:extLst>
          </p:nvPr>
        </p:nvGraphicFramePr>
        <p:xfrm>
          <a:off x="321277" y="1947553"/>
          <a:ext cx="11343672" cy="43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214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092-34FE-856C-61A1-21D450C9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6" y="1324925"/>
            <a:ext cx="10769596" cy="576064"/>
          </a:xfrm>
        </p:spPr>
        <p:txBody>
          <a:bodyPr/>
          <a:lstStyle/>
          <a:p>
            <a:r>
              <a:rPr lang="en-GB" dirty="0"/>
              <a:t>Witness Share vs Regional Population (2024, </a:t>
            </a:r>
            <a:r>
              <a:rPr lang="en-GB" dirty="0" err="1"/>
              <a:t>excl</a:t>
            </a:r>
            <a:r>
              <a:rPr lang="en-GB" dirty="0"/>
              <a:t> </a:t>
            </a:r>
            <a:r>
              <a:rPr lang="en-GB" dirty="0" err="1"/>
              <a:t>gvt</a:t>
            </a:r>
            <a:r>
              <a:rPr lang="en-GB" dirty="0"/>
              <a:t> &amp; civil service)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351AE8-249A-4765-B2D4-3E454FDE5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579028"/>
              </p:ext>
            </p:extLst>
          </p:nvPr>
        </p:nvGraphicFramePr>
        <p:xfrm>
          <a:off x="527050" y="1900989"/>
          <a:ext cx="10953749" cy="471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916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67ED6-B997-BCC9-2952-68A5CE857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C452-91AB-C9D8-CEE5-8D3B476D9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Gender (2024, all committees)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DFE013-D6FB-4E9C-AF2A-2D3BC51C4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24134"/>
              </p:ext>
            </p:extLst>
          </p:nvPr>
        </p:nvGraphicFramePr>
        <p:xfrm>
          <a:off x="527050" y="1925053"/>
          <a:ext cx="10953750" cy="429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649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092-34FE-856C-61A1-21D450C9D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Committee Hearing Type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A22AB9-4D1E-4245-868F-5A164585E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186886"/>
              </p:ext>
            </p:extLst>
          </p:nvPr>
        </p:nvGraphicFramePr>
        <p:xfrm>
          <a:off x="527050" y="2085248"/>
          <a:ext cx="10953750" cy="42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6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0A77-3E53-D60E-DA1D-44745823D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2" y="485747"/>
            <a:ext cx="10769596" cy="576064"/>
          </a:xfrm>
        </p:spPr>
        <p:txBody>
          <a:bodyPr/>
          <a:lstStyle/>
          <a:p>
            <a:r>
              <a:rPr lang="en-GB" sz="3600" dirty="0"/>
              <a:t>Main policy topic of invite (proportion of total)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7DB3EB-CFD0-4CDC-8A03-B37A27837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057909"/>
              </p:ext>
            </p:extLst>
          </p:nvPr>
        </p:nvGraphicFramePr>
        <p:xfrm>
          <a:off x="0" y="1239078"/>
          <a:ext cx="11993217" cy="561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867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65F8-0D46-4258-A9B5-C06DE116B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3" y="1204495"/>
            <a:ext cx="10769596" cy="576064"/>
          </a:xfrm>
        </p:spPr>
        <p:txBody>
          <a:bodyPr/>
          <a:lstStyle/>
          <a:p>
            <a:r>
              <a:rPr lang="es-ES" dirty="0" err="1"/>
              <a:t>Summary</a:t>
            </a:r>
            <a:r>
              <a:rPr lang="es-ES" dirty="0"/>
              <a:t> and </a:t>
            </a:r>
            <a:r>
              <a:rPr lang="es-ES" dirty="0" err="1"/>
              <a:t>implications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0767-C329-402E-B390-61AC6E29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44" y="2019608"/>
            <a:ext cx="10953753" cy="42265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600" dirty="0"/>
              <a:t>Concentration of witnesses from government/state organisations and the capital region (Madrid), as well as a 60/40 gender imbalance. </a:t>
            </a:r>
          </a:p>
          <a:p>
            <a:pPr>
              <a:spcAft>
                <a:spcPts val="1200"/>
              </a:spcAft>
            </a:pPr>
            <a:r>
              <a:rPr lang="en-GB" sz="2600" dirty="0"/>
              <a:t>Dominance of ‘oversight’ over ‘informational’ logic of witness hearings. </a:t>
            </a:r>
          </a:p>
          <a:p>
            <a:pPr>
              <a:spcAft>
                <a:spcPts val="1200"/>
              </a:spcAft>
            </a:pPr>
            <a:r>
              <a:rPr lang="en-GB" sz="2600" dirty="0"/>
              <a:t>Amid efforts to increase society’s engagement with parliament, a gap exists between the profile of invited witnesses and the wider population.</a:t>
            </a:r>
          </a:p>
          <a:p>
            <a:pPr>
              <a:spcAft>
                <a:spcPts val="1200"/>
              </a:spcAft>
            </a:pPr>
            <a:r>
              <a:rPr lang="en-GB" sz="2600" dirty="0"/>
              <a:t>Reliance on ‘official’ sources matches executive’s practices </a:t>
            </a:r>
            <a:r>
              <a:rPr lang="en-GB" dirty="0"/>
              <a:t>(</a:t>
            </a:r>
            <a:r>
              <a:rPr lang="en-GB" dirty="0" err="1"/>
              <a:t>Cañibano</a:t>
            </a:r>
            <a:r>
              <a:rPr lang="en-GB" dirty="0"/>
              <a:t> and Real Dato 2023)</a:t>
            </a:r>
            <a:r>
              <a:rPr lang="en-GB" sz="2800" dirty="0"/>
              <a:t> </a:t>
            </a:r>
            <a:r>
              <a:rPr lang="en-GB" sz="2600" dirty="0"/>
              <a:t>and could exacerbate executive-parliament asymmetries.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B382-2117-94A3-0ED5-F1CE677D7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(Potential)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75D4-A4A3-6BFD-3730-FD1DDB86F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1200"/>
              </a:spcAft>
            </a:pPr>
            <a:r>
              <a:rPr lang="en-GB" sz="2800" dirty="0"/>
              <a:t>More data-gathering to check trends identified. 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More fine-grained exploration with respect to particular committees/topics </a:t>
            </a:r>
            <a:r>
              <a:rPr lang="en-GB" sz="2800"/>
              <a:t>and witness characteristics </a:t>
            </a:r>
            <a:r>
              <a:rPr lang="en-GB" sz="2800" dirty="0"/>
              <a:t>(e.g. gender)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Comparison with other parliaments, including that of Catalonia. 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Use of mixed methods and case studies to open the ‘black box’ of </a:t>
            </a:r>
            <a:r>
              <a:rPr lang="en-GB" sz="2800" i="1" dirty="0"/>
              <a:t>how</a:t>
            </a:r>
            <a:r>
              <a:rPr lang="en-GB" sz="2800" dirty="0"/>
              <a:t> witness knowledge is used by MPs and committees. 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Q: what more should be examined or poses a puzzle to explore? </a:t>
            </a:r>
          </a:p>
        </p:txBody>
      </p:sp>
    </p:spTree>
    <p:extLst>
      <p:ext uri="{BB962C8B-B14F-4D97-AF65-F5344CB8AC3E}">
        <p14:creationId xmlns:p14="http://schemas.microsoft.com/office/powerpoint/2010/main" val="17467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CB5E-C597-D5DD-E62A-0C13FB1EC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9B8C-5075-BF6F-731B-25CE4B926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GB" sz="2200" b="1" dirty="0"/>
              <a:t>Thank you for listening – feedback appreciated!</a:t>
            </a:r>
          </a:p>
          <a:p>
            <a:endParaRPr lang="en-GB" sz="2200" dirty="0"/>
          </a:p>
          <a:p>
            <a:r>
              <a:rPr lang="en-GB" sz="2200" dirty="0"/>
              <a:t>Funding acknowledgement:</a:t>
            </a:r>
          </a:p>
          <a:p>
            <a:pPr lvl="1"/>
            <a:r>
              <a:rPr lang="en-GB" sz="2200" dirty="0"/>
              <a:t>Selected for funding from the European Research Council</a:t>
            </a:r>
          </a:p>
          <a:p>
            <a:pPr lvl="1"/>
            <a:r>
              <a:rPr lang="en-GB" sz="2200" dirty="0"/>
              <a:t>Funded by UKRI Frontier Research Guarantee (ref.: EP/Y036271/1)</a:t>
            </a:r>
          </a:p>
          <a:p>
            <a:pPr lvl="1"/>
            <a:endParaRPr lang="en-GB" sz="2200" dirty="0"/>
          </a:p>
          <a:p>
            <a:r>
              <a:rPr lang="en-GB" sz="2200" dirty="0"/>
              <a:t>Find out more about SPARK: </a:t>
            </a:r>
            <a:r>
              <a:rPr lang="en-GB" sz="2200" dirty="0">
                <a:hlinkClick r:id="rId3"/>
              </a:rPr>
              <a:t>https://www.project-spark.net/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85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98E6-31CD-42A4-8098-60E2957BC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– Researching Knowledge and Parliaments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9E1B-17C2-4086-AEB2-35C86188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1" y="2373126"/>
            <a:ext cx="10878885" cy="3674275"/>
          </a:xfrm>
        </p:spPr>
        <p:txBody>
          <a:bodyPr/>
          <a:lstStyle/>
          <a:p>
            <a:r>
              <a:rPr lang="en-GB" sz="2600" b="1" dirty="0"/>
              <a:t>Today</a:t>
            </a:r>
            <a:r>
              <a:rPr lang="en-GB" sz="2600" dirty="0"/>
              <a:t>: presentation on the </a:t>
            </a:r>
            <a:r>
              <a:rPr lang="en-GB" sz="2600" u="sng" dirty="0"/>
              <a:t>characteristics </a:t>
            </a:r>
            <a:r>
              <a:rPr lang="en-GB" sz="2600" dirty="0"/>
              <a:t>of witnesses invited to committees and the </a:t>
            </a:r>
            <a:r>
              <a:rPr lang="en-GB" sz="2600" u="sng" dirty="0"/>
              <a:t>topics</a:t>
            </a:r>
            <a:r>
              <a:rPr lang="en-GB" sz="2600" dirty="0"/>
              <a:t> they discuss in the Spanish Congress of Deputies. </a:t>
            </a:r>
          </a:p>
          <a:p>
            <a:pPr marL="0" indent="0">
              <a:buNone/>
            </a:pPr>
            <a:endParaRPr lang="en-GB" sz="2600" dirty="0"/>
          </a:p>
          <a:p>
            <a:pPr>
              <a:spcAft>
                <a:spcPts val="1800"/>
              </a:spcAft>
            </a:pPr>
            <a:r>
              <a:rPr lang="en-GB" sz="2600" b="1" dirty="0"/>
              <a:t>Context: </a:t>
            </a:r>
            <a:r>
              <a:rPr lang="en-GB" sz="2600" dirty="0"/>
              <a:t>part of </a:t>
            </a:r>
            <a:r>
              <a:rPr lang="en-GB" sz="2600" i="1" dirty="0"/>
              <a:t>Studying Parliaments and the Role of Knowledge</a:t>
            </a:r>
            <a:r>
              <a:rPr lang="en-GB" sz="2600" dirty="0"/>
              <a:t> (SPARK), running 2024 – 2029. </a:t>
            </a:r>
          </a:p>
          <a:p>
            <a:pPr lvl="1">
              <a:spcAft>
                <a:spcPts val="1800"/>
              </a:spcAft>
            </a:pPr>
            <a:r>
              <a:rPr lang="en-GB" sz="2600" dirty="0"/>
              <a:t>Project examines how parliaments gather, use and interpret knowledge, and the impact of these practices on their democratic functions. </a:t>
            </a:r>
          </a:p>
        </p:txBody>
      </p:sp>
    </p:spTree>
    <p:extLst>
      <p:ext uri="{BB962C8B-B14F-4D97-AF65-F5344CB8AC3E}">
        <p14:creationId xmlns:p14="http://schemas.microsoft.com/office/powerpoint/2010/main" val="46281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3466-A1CD-44AD-B6C7-F3C068732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51" y="239942"/>
            <a:ext cx="10769596" cy="576064"/>
          </a:xfrm>
        </p:spPr>
        <p:txBody>
          <a:bodyPr/>
          <a:lstStyle/>
          <a:p>
            <a:r>
              <a:rPr lang="es-ES" dirty="0" err="1"/>
              <a:t>Bibliography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3BD4-F704-4C6F-85D4-FFC6D0BE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1" y="1074207"/>
            <a:ext cx="11469331" cy="55438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Benton, M. and Russell, M. (2013) ‘Assessing the Impact of Parliamentary Oversight Committees: The Select Committees in the British House of Commons’, Parliamentary Affairs, 66, 772–797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 err="1"/>
              <a:t>Chaqués-Bonafont</a:t>
            </a:r>
            <a:r>
              <a:rPr lang="en-GB" sz="1700" dirty="0"/>
              <a:t>, L., and Muñoz, L. (2016). Explaining interest group access to parliamentary committees. West European Politics, 39(6), 1276–1298.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700" dirty="0" err="1"/>
              <a:t>Cañibano</a:t>
            </a:r>
            <a:r>
              <a:rPr lang="es-ES" sz="1700" dirty="0"/>
              <a:t>, C. and Real-Dato, J. (2023). El ecosistema de asesoramiento científico y técnico a las políticas públicas en España. Melchor, L., y Krieger, K. (eds.). Oficina de Publicaciones de la Unión Europea, Luxemburgo.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700" dirty="0"/>
              <a:t>Congreso de los Diputados (2025). I Plan de Parlamento Abierto del Congreso de los Diputados (2025-2027). BOCG, serie D, núm. 310, de 26 de marzo de 2025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Geddes, M. (2018) Committee Hearings of the UK Parliament: Who gives Evidence and does this Matter? Parliamentary affairs. 71 (2), 283–304.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Geddes, M. (2020) Dramas at Westminster: Select committees and the quest for accountability. Manchester University Press.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 err="1"/>
              <a:t>Leston</a:t>
            </a:r>
            <a:r>
              <a:rPr lang="en-GB" sz="1700" dirty="0"/>
              <a:t>-Bandeira, C. and </a:t>
            </a:r>
            <a:r>
              <a:rPr lang="en-GB" sz="1700" dirty="0" err="1"/>
              <a:t>Siefken</a:t>
            </a:r>
            <a:r>
              <a:rPr lang="en-GB" sz="1700" dirty="0"/>
              <a:t>, S. (2023) ‘The development of public engagement as a core institutional role for parliaments’. The Journal of Legislative Studies 29(3): 361-379.</a:t>
            </a:r>
            <a:endParaRPr lang="es-E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700" dirty="0"/>
              <a:t>Oñate, P., and </a:t>
            </a:r>
            <a:r>
              <a:rPr lang="es-ES" sz="1700" dirty="0" err="1"/>
              <a:t>Aldeguer</a:t>
            </a:r>
            <a:r>
              <a:rPr lang="es-ES" sz="1700" dirty="0"/>
              <a:t>, B. (2021). </a:t>
            </a:r>
            <a:r>
              <a:rPr lang="es-ES" sz="1700" dirty="0" err="1"/>
              <a:t>Committees</a:t>
            </a:r>
            <a:r>
              <a:rPr lang="es-ES" sz="1700" dirty="0"/>
              <a:t> in a </a:t>
            </a:r>
            <a:r>
              <a:rPr lang="es-ES" sz="1700" dirty="0" err="1"/>
              <a:t>party-dominated</a:t>
            </a:r>
            <a:r>
              <a:rPr lang="es-ES" sz="1700" dirty="0"/>
              <a:t> </a:t>
            </a:r>
            <a:r>
              <a:rPr lang="es-ES" sz="1700" dirty="0" err="1"/>
              <a:t>parliament</a:t>
            </a:r>
            <a:r>
              <a:rPr lang="es-ES" sz="1700" dirty="0"/>
              <a:t>: </a:t>
            </a:r>
            <a:r>
              <a:rPr lang="es-ES" sz="1700" dirty="0" err="1"/>
              <a:t>The</a:t>
            </a:r>
            <a:r>
              <a:rPr lang="es-ES" sz="1700" dirty="0"/>
              <a:t> </a:t>
            </a:r>
            <a:r>
              <a:rPr lang="es-ES" sz="1700" dirty="0" err="1"/>
              <a:t>Spanish</a:t>
            </a:r>
            <a:r>
              <a:rPr lang="es-ES" sz="1700" dirty="0"/>
              <a:t> Congreso de los Diputados. In: </a:t>
            </a:r>
            <a:r>
              <a:rPr lang="es-ES" sz="1700" dirty="0" err="1"/>
              <a:t>Siefken</a:t>
            </a:r>
            <a:r>
              <a:rPr lang="es-ES" sz="1700" dirty="0"/>
              <a:t>, S. and </a:t>
            </a:r>
            <a:r>
              <a:rPr lang="es-ES" sz="1700" dirty="0" err="1"/>
              <a:t>Rommetvedt</a:t>
            </a:r>
            <a:r>
              <a:rPr lang="es-ES" sz="1700" dirty="0"/>
              <a:t>, H. (eds.), </a:t>
            </a:r>
            <a:r>
              <a:rPr lang="es-ES" sz="1700" dirty="0" err="1"/>
              <a:t>Parliamentary</a:t>
            </a:r>
            <a:r>
              <a:rPr lang="es-ES" sz="1700" dirty="0"/>
              <a:t> </a:t>
            </a:r>
            <a:r>
              <a:rPr lang="es-ES" sz="1700" dirty="0" err="1"/>
              <a:t>Committees</a:t>
            </a:r>
            <a:r>
              <a:rPr lang="es-ES" sz="1700" dirty="0"/>
              <a:t> in </a:t>
            </a:r>
            <a:r>
              <a:rPr lang="es-ES" sz="1700" dirty="0" err="1"/>
              <a:t>the</a:t>
            </a:r>
            <a:r>
              <a:rPr lang="es-ES" sz="1700" dirty="0"/>
              <a:t> </a:t>
            </a:r>
            <a:r>
              <a:rPr lang="es-ES" sz="1700" dirty="0" err="1"/>
              <a:t>Policy</a:t>
            </a:r>
            <a:r>
              <a:rPr lang="es-ES" sz="1700" dirty="0"/>
              <a:t> </a:t>
            </a:r>
            <a:r>
              <a:rPr lang="es-ES" sz="1700" dirty="0" err="1"/>
              <a:t>Process</a:t>
            </a:r>
            <a:r>
              <a:rPr lang="es-ES" sz="1700" dirty="0"/>
              <a:t>. Routledge, 244–262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700" dirty="0"/>
              <a:t>Oñate, P., and Ortega, C. (2019). </a:t>
            </a:r>
            <a:r>
              <a:rPr lang="es-ES" sz="1700" dirty="0" err="1"/>
              <a:t>Committee</a:t>
            </a:r>
            <a:r>
              <a:rPr lang="es-ES" sz="1700" dirty="0"/>
              <a:t> </a:t>
            </a:r>
            <a:r>
              <a:rPr lang="es-ES" sz="1700" dirty="0" err="1"/>
              <a:t>Parliamentary</a:t>
            </a:r>
            <a:r>
              <a:rPr lang="es-ES" sz="1700" dirty="0"/>
              <a:t> </a:t>
            </a:r>
            <a:r>
              <a:rPr lang="es-ES" sz="1700" dirty="0" err="1"/>
              <a:t>Specialization</a:t>
            </a:r>
            <a:r>
              <a:rPr lang="es-ES" sz="1700" dirty="0"/>
              <a:t> </a:t>
            </a:r>
            <a:r>
              <a:rPr lang="es-ES" sz="1700" dirty="0" err="1"/>
              <a:t>Index</a:t>
            </a:r>
            <a:r>
              <a:rPr lang="es-ES" sz="1700" dirty="0"/>
              <a:t>. </a:t>
            </a:r>
            <a:r>
              <a:rPr lang="es-ES" sz="1700" dirty="0" err="1"/>
              <a:t>Explaining</a:t>
            </a:r>
            <a:r>
              <a:rPr lang="es-ES" sz="1700" dirty="0"/>
              <a:t> </a:t>
            </a:r>
            <a:r>
              <a:rPr lang="es-ES" sz="1700" dirty="0" err="1"/>
              <a:t>MPs</a:t>
            </a:r>
            <a:r>
              <a:rPr lang="es-ES" sz="1700" dirty="0"/>
              <a:t>’ </a:t>
            </a:r>
            <a:r>
              <a:rPr lang="es-ES" sz="1700" dirty="0" err="1"/>
              <a:t>specialisation</a:t>
            </a:r>
            <a:r>
              <a:rPr lang="es-ES" sz="1700" dirty="0"/>
              <a:t> in </a:t>
            </a:r>
            <a:r>
              <a:rPr lang="es-ES" sz="1700" dirty="0" err="1"/>
              <a:t>the</a:t>
            </a:r>
            <a:r>
              <a:rPr lang="es-ES" sz="1700" dirty="0"/>
              <a:t> </a:t>
            </a:r>
            <a:r>
              <a:rPr lang="es-ES" sz="1700" dirty="0" err="1"/>
              <a:t>Spanish</a:t>
            </a:r>
            <a:r>
              <a:rPr lang="es-ES" sz="1700" dirty="0"/>
              <a:t> Congreso de los Diputados. </a:t>
            </a:r>
            <a:r>
              <a:rPr lang="es-ES" sz="1700" dirty="0" err="1"/>
              <a:t>The</a:t>
            </a:r>
            <a:r>
              <a:rPr lang="es-ES" sz="1700" dirty="0"/>
              <a:t> </a:t>
            </a:r>
            <a:r>
              <a:rPr lang="es-ES" sz="1700" dirty="0" err="1"/>
              <a:t>Journal</a:t>
            </a:r>
            <a:r>
              <a:rPr lang="es-ES" sz="1700" dirty="0"/>
              <a:t> </a:t>
            </a:r>
            <a:r>
              <a:rPr lang="es-ES" sz="1700" dirty="0" err="1"/>
              <a:t>of</a:t>
            </a:r>
            <a:r>
              <a:rPr lang="es-ES" sz="1700" dirty="0"/>
              <a:t> Legislative </a:t>
            </a:r>
            <a:r>
              <a:rPr lang="es-ES" sz="1700" dirty="0" err="1"/>
              <a:t>Studies</a:t>
            </a:r>
            <a:r>
              <a:rPr lang="es-ES" sz="1700" dirty="0"/>
              <a:t>, 25(3), 394–408.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Palau, A., and </a:t>
            </a:r>
            <a:r>
              <a:rPr lang="en-GB" sz="1700" dirty="0" err="1"/>
              <a:t>Rodilla</a:t>
            </a:r>
            <a:r>
              <a:rPr lang="en-GB" sz="1700" dirty="0"/>
              <a:t>, A. (2022). Parliamentary committees as policy analysis institutions. In: </a:t>
            </a:r>
            <a:r>
              <a:rPr lang="en-GB" sz="1700" dirty="0" err="1"/>
              <a:t>Chaqués-Bonafont</a:t>
            </a:r>
            <a:r>
              <a:rPr lang="en-GB" sz="1700" dirty="0"/>
              <a:t>, L. and </a:t>
            </a:r>
            <a:r>
              <a:rPr lang="en-GB" sz="1700" dirty="0" err="1"/>
              <a:t>Jordana</a:t>
            </a:r>
            <a:r>
              <a:rPr lang="en-GB" sz="1700" dirty="0"/>
              <a:t>, J. (eds.) Policy Analysis in Spain. Policy Press, 141-164.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129087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3439-9FF9-1E35-2493-1565D77E7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2" y="1315220"/>
            <a:ext cx="10769596" cy="576064"/>
          </a:xfrm>
        </p:spPr>
        <p:txBody>
          <a:bodyPr/>
          <a:lstStyle/>
          <a:p>
            <a:r>
              <a:rPr lang="en-GB" sz="3200" dirty="0"/>
              <a:t>Committees, parliaments and democracy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5A5-03D3-CA1E-D906-1B42D15C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4" y="2123457"/>
            <a:ext cx="11249312" cy="4733527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Parliaments are central democratic institutions, undertaking </a:t>
            </a:r>
            <a:r>
              <a:rPr lang="en-GB" sz="2800" i="1" dirty="0"/>
              <a:t>oversight</a:t>
            </a:r>
            <a:r>
              <a:rPr lang="en-GB" sz="2800" dirty="0"/>
              <a:t>, </a:t>
            </a:r>
            <a:r>
              <a:rPr lang="en-GB" sz="2800" i="1" dirty="0"/>
              <a:t>legislative </a:t>
            </a:r>
            <a:r>
              <a:rPr lang="en-GB" sz="2800" dirty="0"/>
              <a:t>and</a:t>
            </a:r>
            <a:r>
              <a:rPr lang="en-GB" sz="2800" i="1" dirty="0"/>
              <a:t> representative </a:t>
            </a:r>
            <a:r>
              <a:rPr lang="en-GB" sz="2800" dirty="0"/>
              <a:t>functions. 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Committees are crucial to each of these areas – enabling a parliamentary division of labour and for MPs to specialise </a:t>
            </a:r>
            <a:r>
              <a:rPr lang="en-GB" sz="2000" dirty="0"/>
              <a:t>(Oñate and </a:t>
            </a:r>
            <a:r>
              <a:rPr lang="en-GB" sz="2000" dirty="0" err="1"/>
              <a:t>Aldeguer</a:t>
            </a:r>
            <a:r>
              <a:rPr lang="en-GB" sz="2000" dirty="0"/>
              <a:t> 2021)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Committees also gather knowledge and inform policy, both directly and indirectly </a:t>
            </a:r>
            <a:r>
              <a:rPr lang="en-GB" sz="2000" dirty="0"/>
              <a:t>(Palau and </a:t>
            </a:r>
            <a:r>
              <a:rPr lang="en-GB" sz="2000" dirty="0" err="1"/>
              <a:t>Rodilla</a:t>
            </a:r>
            <a:r>
              <a:rPr lang="en-GB" sz="2000" dirty="0"/>
              <a:t> 2022; Benton and Russell 2013)</a:t>
            </a:r>
          </a:p>
          <a:p>
            <a:pPr>
              <a:spcAft>
                <a:spcPts val="800"/>
              </a:spcAft>
            </a:pPr>
            <a:endParaRPr lang="en-GB" sz="2000" dirty="0"/>
          </a:p>
          <a:p>
            <a:pPr marL="457188" lvl="1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307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7520-FB56-4BF2-88BF-317CBB1B6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Oral </a:t>
            </a:r>
            <a:r>
              <a:rPr lang="es-ES" dirty="0" err="1"/>
              <a:t>Evidence</a:t>
            </a:r>
            <a:r>
              <a:rPr lang="es-ES" dirty="0"/>
              <a:t> and </a:t>
            </a:r>
            <a:r>
              <a:rPr lang="es-ES" dirty="0" err="1"/>
              <a:t>Committees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ED113-A723-417D-ACE6-D3AA59EAC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2600" dirty="0"/>
              <a:t>Gathering oral evidence (OE) is central to committees’ work: </a:t>
            </a:r>
            <a:r>
              <a:rPr lang="en-GB" sz="1600" dirty="0"/>
              <a:t>(1) </a:t>
            </a:r>
          </a:p>
          <a:p>
            <a:pPr marL="857227" lvl="2" indent="0">
              <a:lnSpc>
                <a:spcPct val="200000"/>
              </a:lnSpc>
              <a:spcAft>
                <a:spcPts val="1200"/>
              </a:spcAft>
              <a:buNone/>
            </a:pPr>
            <a:r>
              <a:rPr lang="en-GB" b="1" dirty="0"/>
              <a:t>Scrutiny</a:t>
            </a:r>
            <a:r>
              <a:rPr lang="en-GB" dirty="0"/>
              <a:t>: hearings enable MPs to better </a:t>
            </a:r>
            <a:r>
              <a:rPr lang="en-GB" dirty="0" err="1"/>
              <a:t>scrutinse</a:t>
            </a:r>
            <a:r>
              <a:rPr lang="en-GB" dirty="0"/>
              <a:t> </a:t>
            </a:r>
            <a:r>
              <a:rPr lang="en-GB" dirty="0" err="1"/>
              <a:t>gvt</a:t>
            </a:r>
            <a:r>
              <a:rPr lang="en-GB" dirty="0"/>
              <a:t> and public affairs.</a:t>
            </a:r>
          </a:p>
          <a:p>
            <a:pPr marL="857227" lvl="2" indent="0">
              <a:spcAft>
                <a:spcPts val="1200"/>
              </a:spcAft>
              <a:buNone/>
            </a:pPr>
            <a:r>
              <a:rPr lang="en-GB" b="1" dirty="0"/>
              <a:t>Expertise</a:t>
            </a:r>
            <a:r>
              <a:rPr lang="en-GB" dirty="0"/>
              <a:t>: builds specialist knowledge of MPs and parliamentary institutions.</a:t>
            </a:r>
          </a:p>
          <a:p>
            <a:pPr marL="857227" lvl="2" indent="0">
              <a:spcAft>
                <a:spcPts val="600"/>
              </a:spcAft>
              <a:buNone/>
            </a:pPr>
            <a:r>
              <a:rPr lang="en-GB" sz="1800" i="1" dirty="0"/>
              <a:t>- e.g. research/technical, lived experience, political/legal. </a:t>
            </a:r>
          </a:p>
          <a:p>
            <a:pPr marL="857227" lvl="2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b="1" dirty="0"/>
              <a:t>Representation </a:t>
            </a:r>
            <a:r>
              <a:rPr lang="en-GB" dirty="0"/>
              <a:t>: gives a voice to diverse groups and interests.</a:t>
            </a:r>
          </a:p>
          <a:p>
            <a:pPr marL="857227" lvl="2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b="1" dirty="0"/>
              <a:t>Influence</a:t>
            </a:r>
            <a:r>
              <a:rPr lang="en-GB" dirty="0"/>
              <a:t>: hearings offer a ‘privileged arena’ for external actors. </a:t>
            </a:r>
          </a:p>
          <a:p>
            <a:pPr marL="0" indent="0">
              <a:buNone/>
            </a:pPr>
            <a:r>
              <a:rPr lang="es-ES" sz="1600" dirty="0"/>
              <a:t> </a:t>
            </a:r>
          </a:p>
          <a:p>
            <a:pPr marL="0" indent="0">
              <a:buNone/>
            </a:pPr>
            <a:r>
              <a:rPr lang="es-ES" sz="1600" dirty="0"/>
              <a:t>(1) </a:t>
            </a:r>
            <a:r>
              <a:rPr lang="es-ES" sz="1600" dirty="0" err="1"/>
              <a:t>Points</a:t>
            </a:r>
            <a:r>
              <a:rPr lang="es-ES" sz="1600" dirty="0"/>
              <a:t> </a:t>
            </a:r>
            <a:r>
              <a:rPr lang="es-ES" sz="1600" dirty="0" err="1"/>
              <a:t>drawn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Geddes</a:t>
            </a:r>
            <a:r>
              <a:rPr lang="es-ES" sz="1600" dirty="0"/>
              <a:t> 2018.</a:t>
            </a:r>
          </a:p>
        </p:txBody>
      </p:sp>
      <p:pic>
        <p:nvPicPr>
          <p:cNvPr id="4" name="Graphic 3" descr="Clipboard Mixed with solid fill">
            <a:extLst>
              <a:ext uri="{FF2B5EF4-FFF2-40B4-BE49-F238E27FC236}">
                <a16:creationId xmlns:a16="http://schemas.microsoft.com/office/drawing/2014/main" id="{ABDF965C-6422-4D92-AB4D-B7AE772CE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131" y="3019752"/>
            <a:ext cx="576065" cy="576065"/>
          </a:xfrm>
          <a:prstGeom prst="rect">
            <a:avLst/>
          </a:prstGeom>
        </p:spPr>
      </p:pic>
      <p:pic>
        <p:nvPicPr>
          <p:cNvPr id="8" name="Graphic 7" descr="Marketing with solid fill">
            <a:extLst>
              <a:ext uri="{FF2B5EF4-FFF2-40B4-BE49-F238E27FC236}">
                <a16:creationId xmlns:a16="http://schemas.microsoft.com/office/drawing/2014/main" id="{2A5F6F9E-67A7-46F3-9DB0-511AB9117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879" y="5445945"/>
            <a:ext cx="578771" cy="578771"/>
          </a:xfrm>
          <a:prstGeom prst="rect">
            <a:avLst/>
          </a:prstGeom>
        </p:spPr>
      </p:pic>
      <p:pic>
        <p:nvPicPr>
          <p:cNvPr id="10" name="Graphic 9" descr="Universal access with solid fill">
            <a:extLst>
              <a:ext uri="{FF2B5EF4-FFF2-40B4-BE49-F238E27FC236}">
                <a16:creationId xmlns:a16="http://schemas.microsoft.com/office/drawing/2014/main" id="{CD3F4CC5-BFA2-48E2-98BA-FC2AF6854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131" y="4788805"/>
            <a:ext cx="578771" cy="578771"/>
          </a:xfrm>
          <a:prstGeom prst="rect">
            <a:avLst/>
          </a:prstGeom>
        </p:spPr>
      </p:pic>
      <p:pic>
        <p:nvPicPr>
          <p:cNvPr id="12" name="Graphic 11" descr="Lightbulb and gear with solid fill">
            <a:extLst>
              <a:ext uri="{FF2B5EF4-FFF2-40B4-BE49-F238E27FC236}">
                <a16:creationId xmlns:a16="http://schemas.microsoft.com/office/drawing/2014/main" id="{515ECF89-8317-40CC-92F5-B82332404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356" y="3742954"/>
            <a:ext cx="646294" cy="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3040-629F-8AF8-D15F-14BBC2A11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Studying Committee Witnesses in Spain’s Congress of Deputies (</a:t>
            </a:r>
            <a:r>
              <a:rPr lang="en-GB" dirty="0" err="1"/>
              <a:t>CoD</a:t>
            </a:r>
            <a:r>
              <a:rPr lang="en-GB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85626-CE72-63E5-5C9F-4B05F231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86" y="2223292"/>
            <a:ext cx="7052721" cy="30632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CoD</a:t>
            </a:r>
            <a:r>
              <a:rPr lang="en-GB" dirty="0"/>
              <a:t> is the lower house in a bi-cameral parliament.</a:t>
            </a:r>
          </a:p>
          <a:p>
            <a:r>
              <a:rPr lang="en-GB" dirty="0"/>
              <a:t>Witness </a:t>
            </a:r>
            <a:r>
              <a:rPr lang="en-GB"/>
              <a:t>hearings are a </a:t>
            </a:r>
            <a:r>
              <a:rPr lang="en-GB" dirty="0"/>
              <a:t>comparatively </a:t>
            </a:r>
            <a:r>
              <a:rPr lang="en-GB" b="1" dirty="0"/>
              <a:t>privileged</a:t>
            </a:r>
            <a:r>
              <a:rPr lang="en-GB" dirty="0"/>
              <a:t> and </a:t>
            </a:r>
            <a:r>
              <a:rPr lang="en-GB" b="1" dirty="0"/>
              <a:t>scarce</a:t>
            </a:r>
            <a:r>
              <a:rPr lang="en-GB" dirty="0"/>
              <a:t> knowledge input 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Committees do not gather written evidence.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Comparatively few witness invites (vs. UK/</a:t>
            </a:r>
            <a:r>
              <a:rPr lang="en-GB" dirty="0" err="1"/>
              <a:t>Sco</a:t>
            </a:r>
            <a:r>
              <a:rPr lang="en-GB" dirty="0"/>
              <a:t>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15F26-48CB-4483-BA47-ADB5417C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218" y="2181300"/>
            <a:ext cx="4083695" cy="3063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C6AE1-BC0D-4D00-AC4D-892DEB12670E}"/>
              </a:ext>
            </a:extLst>
          </p:cNvPr>
          <p:cNvSpPr txBox="1"/>
          <p:nvPr/>
        </p:nvSpPr>
        <p:spPr>
          <a:xfrm>
            <a:off x="289545" y="5318110"/>
            <a:ext cx="10738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Thus oral evidence is the main </a:t>
            </a:r>
            <a:r>
              <a:rPr lang="en-GB" sz="2400" i="1" dirty="0">
                <a:solidFill>
                  <a:srgbClr val="002060"/>
                </a:solidFill>
              </a:rPr>
              <a:t>formal</a:t>
            </a:r>
            <a:r>
              <a:rPr lang="en-GB" sz="2400" dirty="0">
                <a:solidFill>
                  <a:srgbClr val="002060"/>
                </a:solidFill>
              </a:rPr>
              <a:t> way Congress of Deputies committees proactively gather knowledge from external voices. </a:t>
            </a:r>
          </a:p>
        </p:txBody>
      </p:sp>
    </p:spTree>
    <p:extLst>
      <p:ext uri="{BB962C8B-B14F-4D97-AF65-F5344CB8AC3E}">
        <p14:creationId xmlns:p14="http://schemas.microsoft.com/office/powerpoint/2010/main" val="26857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9123-1BC3-43C5-A0E4-C9DCB9DD8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Increasing</a:t>
            </a:r>
            <a:r>
              <a:rPr lang="es-ES" dirty="0"/>
              <a:t> Focus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Advice</a:t>
            </a:r>
            <a:r>
              <a:rPr lang="es-ES" dirty="0"/>
              <a:t> and </a:t>
            </a:r>
            <a:r>
              <a:rPr lang="es-ES" dirty="0" err="1"/>
              <a:t>Engagement</a:t>
            </a:r>
            <a:r>
              <a:rPr lang="es-ES" dirty="0"/>
              <a:t> in </a:t>
            </a:r>
            <a:r>
              <a:rPr lang="es-ES" dirty="0" err="1"/>
              <a:t>Spain’s</a:t>
            </a:r>
            <a:r>
              <a:rPr lang="es-ES" dirty="0"/>
              <a:t> </a:t>
            </a:r>
            <a:r>
              <a:rPr lang="es-ES" dirty="0" err="1"/>
              <a:t>Parliament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55B02-0756-46AD-AFD2-F34A11C9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2085248"/>
            <a:ext cx="6170529" cy="376964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s-ES" sz="2600" dirty="0"/>
          </a:p>
          <a:p>
            <a:pPr>
              <a:spcBef>
                <a:spcPts val="0"/>
              </a:spcBef>
            </a:pPr>
            <a:r>
              <a:rPr lang="es-ES" sz="2600" dirty="0" err="1"/>
              <a:t>Creation</a:t>
            </a:r>
            <a:r>
              <a:rPr lang="es-ES" sz="2600" dirty="0"/>
              <a:t> </a:t>
            </a:r>
            <a:r>
              <a:rPr lang="es-ES" sz="2600" dirty="0" err="1"/>
              <a:t>of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Oficina C (2021)</a:t>
            </a:r>
          </a:p>
          <a:p>
            <a:pPr marL="0" indent="0">
              <a:spcBef>
                <a:spcPts val="0"/>
              </a:spcBef>
              <a:buNone/>
            </a:pPr>
            <a:endParaRPr lang="es-ES" sz="2600" dirty="0"/>
          </a:p>
          <a:p>
            <a:pPr>
              <a:spcBef>
                <a:spcPts val="0"/>
              </a:spcBef>
            </a:pPr>
            <a:r>
              <a:rPr lang="es-ES" sz="2600" dirty="0" err="1"/>
              <a:t>Experiments</a:t>
            </a:r>
            <a:r>
              <a:rPr lang="es-ES" sz="2600" dirty="0"/>
              <a:t> </a:t>
            </a:r>
            <a:r>
              <a:rPr lang="es-ES" sz="2600" dirty="0" err="1"/>
              <a:t>with</a:t>
            </a:r>
            <a:r>
              <a:rPr lang="es-ES" sz="2600" dirty="0"/>
              <a:t> </a:t>
            </a:r>
            <a:r>
              <a:rPr lang="es-ES" sz="2600" dirty="0" err="1"/>
              <a:t>public</a:t>
            </a:r>
            <a:r>
              <a:rPr lang="es-ES" sz="2600" dirty="0"/>
              <a:t> </a:t>
            </a:r>
            <a:r>
              <a:rPr lang="es-ES" sz="2600" dirty="0" err="1"/>
              <a:t>consultations</a:t>
            </a:r>
            <a:r>
              <a:rPr lang="es-ES" sz="2600" dirty="0"/>
              <a:t> (2020-)</a:t>
            </a:r>
          </a:p>
          <a:p>
            <a:pPr marL="0" indent="0">
              <a:spcBef>
                <a:spcPts val="0"/>
              </a:spcBef>
              <a:buNone/>
            </a:pPr>
            <a:endParaRPr lang="es-ES" sz="2600" dirty="0"/>
          </a:p>
          <a:p>
            <a:pPr>
              <a:spcBef>
                <a:spcPts val="0"/>
              </a:spcBef>
            </a:pPr>
            <a:r>
              <a:rPr lang="es-ES" sz="2600" dirty="0"/>
              <a:t>Open </a:t>
            </a:r>
            <a:r>
              <a:rPr lang="es-ES" sz="2600" dirty="0" err="1"/>
              <a:t>Parliament</a:t>
            </a:r>
            <a:r>
              <a:rPr lang="es-ES" sz="2600" dirty="0"/>
              <a:t> Plan (March 2025):</a:t>
            </a:r>
          </a:p>
          <a:p>
            <a:pPr>
              <a:spcBef>
                <a:spcPts val="0"/>
              </a:spcBef>
            </a:pPr>
            <a:endParaRPr lang="es-ES" sz="2600" dirty="0"/>
          </a:p>
          <a:p>
            <a:pPr lvl="1">
              <a:spcBef>
                <a:spcPts val="0"/>
              </a:spcBef>
            </a:pPr>
            <a:r>
              <a:rPr lang="en-GB" dirty="0"/>
              <a:t>Committee to “study tools that facilitate the action of civil society in Parliament”</a:t>
            </a:r>
            <a:r>
              <a:rPr lang="en-GB" sz="1600" dirty="0"/>
              <a:t>(1) </a:t>
            </a:r>
          </a:p>
          <a:p>
            <a:pPr>
              <a:spcBef>
                <a:spcPts val="0"/>
              </a:spcBef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FC8F7-52A3-4BC3-89B8-1EE56D4A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697" y="2234490"/>
            <a:ext cx="3514433" cy="26778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35890-63D3-498A-B7AF-2772339FF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503" y="4291609"/>
            <a:ext cx="4323303" cy="1872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2E1F2C-812B-4776-8BA0-41D4704B5492}"/>
              </a:ext>
            </a:extLst>
          </p:cNvPr>
          <p:cNvSpPr txBox="1"/>
          <p:nvPr/>
        </p:nvSpPr>
        <p:spPr>
          <a:xfrm>
            <a:off x="374650" y="6338422"/>
            <a:ext cx="12011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i="1" dirty="0">
                <a:solidFill>
                  <a:srgbClr val="002060"/>
                </a:solidFill>
              </a:rPr>
              <a:t>(1) BOCG, Congreso de los Diputados, serie D, núm. 310, de 26 de marzo de 2025</a:t>
            </a:r>
          </a:p>
        </p:txBody>
      </p:sp>
    </p:spTree>
    <p:extLst>
      <p:ext uri="{BB962C8B-B14F-4D97-AF65-F5344CB8AC3E}">
        <p14:creationId xmlns:p14="http://schemas.microsoft.com/office/powerpoint/2010/main" val="10804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5DB7-ED95-144F-0BAD-7B63533BA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51" y="1407650"/>
            <a:ext cx="10769596" cy="576064"/>
          </a:xfrm>
        </p:spPr>
        <p:txBody>
          <a:bodyPr/>
          <a:lstStyle/>
          <a:p>
            <a:r>
              <a:rPr lang="en-GB" dirty="0"/>
              <a:t>Congress of Deputies committees: form and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92C8-2A6E-408D-6CBB-21F736F7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3" y="1983714"/>
            <a:ext cx="10953753" cy="4639123"/>
          </a:xfrm>
        </p:spPr>
        <p:txBody>
          <a:bodyPr anchor="ctr">
            <a:normAutofit/>
          </a:bodyPr>
          <a:lstStyle/>
          <a:p>
            <a:r>
              <a:rPr lang="en-GB" b="1" dirty="0"/>
              <a:t>Four types</a:t>
            </a:r>
            <a:r>
              <a:rPr lang="en-GB" dirty="0"/>
              <a:t>: legislative, non-legislative, joint, and inquiry.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Strong formal scrutiny and legislative powers. </a:t>
            </a:r>
            <a:r>
              <a:rPr lang="en-GB" sz="1600" dirty="0"/>
              <a:t>(1)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Many members, but subcommittees routinely used </a:t>
            </a:r>
            <a:r>
              <a:rPr lang="en-GB" sz="1600" dirty="0"/>
              <a:t>(2)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Run by MPs and supported by a parliamentary clerk (</a:t>
            </a:r>
            <a:r>
              <a:rPr lang="en-GB" i="1" dirty="0" err="1"/>
              <a:t>letrado</a:t>
            </a:r>
            <a:r>
              <a:rPr lang="en-GB" i="1" dirty="0"/>
              <a:t>/</a:t>
            </a:r>
            <a:r>
              <a:rPr lang="en-GB" i="1" dirty="0" err="1"/>
              <a:t>letrada</a:t>
            </a:r>
            <a:r>
              <a:rPr lang="en-GB" dirty="0"/>
              <a:t>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Committee activity largely controlled by PPGs (low MP autonomy)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dirty="0"/>
              <a:t>Party groups decide witness invites. </a:t>
            </a:r>
          </a:p>
          <a:p>
            <a:pPr lvl="1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A240F-11E7-49F8-A663-F07A3DBE75F7}"/>
              </a:ext>
            </a:extLst>
          </p:cNvPr>
          <p:cNvSpPr txBox="1"/>
          <p:nvPr/>
        </p:nvSpPr>
        <p:spPr>
          <a:xfrm>
            <a:off x="527051" y="62535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(1) Oñate and </a:t>
            </a:r>
            <a:r>
              <a:rPr lang="en-GB" dirty="0" err="1">
                <a:solidFill>
                  <a:srgbClr val="002060"/>
                </a:solidFill>
              </a:rPr>
              <a:t>Aldeguer</a:t>
            </a:r>
            <a:r>
              <a:rPr lang="en-GB" dirty="0">
                <a:solidFill>
                  <a:srgbClr val="002060"/>
                </a:solidFill>
              </a:rPr>
              <a:t> 2021; (2) Oñate and Ortega 2019: 396. 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8AB3-3FAA-4700-BF96-1BBA0DF37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869" y="231994"/>
            <a:ext cx="10769596" cy="576064"/>
          </a:xfrm>
        </p:spPr>
        <p:txBody>
          <a:bodyPr/>
          <a:lstStyle/>
          <a:p>
            <a:r>
              <a:rPr lang="es-ES" sz="3600" dirty="0"/>
              <a:t>Role </a:t>
            </a:r>
            <a:r>
              <a:rPr lang="es-ES" sz="3600" dirty="0" err="1"/>
              <a:t>of</a:t>
            </a:r>
            <a:r>
              <a:rPr lang="es-ES" sz="3600" dirty="0"/>
              <a:t> Oral </a:t>
            </a:r>
            <a:r>
              <a:rPr lang="es-ES" sz="3600" dirty="0" err="1"/>
              <a:t>Evidence</a:t>
            </a:r>
            <a:r>
              <a:rPr lang="es-ES" sz="3600" dirty="0"/>
              <a:t> </a:t>
            </a:r>
            <a:r>
              <a:rPr lang="es-ES" sz="3600" dirty="0" err="1"/>
              <a:t>Hearings</a:t>
            </a:r>
            <a:endParaRPr lang="es-E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921B1B-ED07-4B88-BE49-640684A5A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358380"/>
            <a:ext cx="12393827" cy="8261856"/>
          </a:xfrm>
        </p:spPr>
      </p:pic>
    </p:spTree>
    <p:extLst>
      <p:ext uri="{BB962C8B-B14F-4D97-AF65-F5344CB8AC3E}">
        <p14:creationId xmlns:p14="http://schemas.microsoft.com/office/powerpoint/2010/main" val="234237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5DB7-ED95-144F-0BAD-7B63533BA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196" y="1399087"/>
            <a:ext cx="10769596" cy="576064"/>
          </a:xfrm>
        </p:spPr>
        <p:txBody>
          <a:bodyPr/>
          <a:lstStyle/>
          <a:p>
            <a:r>
              <a:rPr lang="en-GB" dirty="0"/>
              <a:t>What do we know about witnesses on Spanish parliament committees?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92C8-2A6E-408D-6CBB-21F736F7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6" y="2110421"/>
            <a:ext cx="10953753" cy="3872543"/>
          </a:xfrm>
        </p:spPr>
        <p:txBody>
          <a:bodyPr anchor="ctr"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Large majority are governmental or public officials </a:t>
            </a:r>
            <a:r>
              <a:rPr lang="en-GB" sz="1600" dirty="0"/>
              <a:t>(1)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A small minority are invited to directly discuss legislative bills </a:t>
            </a:r>
            <a:r>
              <a:rPr lang="en-GB" sz="1600" dirty="0"/>
              <a:t>(2)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Increased interest group invites associated with: committee capacity, legislation type &amp; saliency, and presence of minority </a:t>
            </a:r>
            <a:r>
              <a:rPr lang="en-GB" dirty="0" err="1"/>
              <a:t>gvt</a:t>
            </a:r>
            <a:r>
              <a:rPr lang="en-GB" dirty="0"/>
              <a:t> (for oversight hearings) </a:t>
            </a:r>
            <a:r>
              <a:rPr lang="en-GB" sz="1600" dirty="0"/>
              <a:t>(3)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Differential </a:t>
            </a:r>
            <a:r>
              <a:rPr lang="en-GB" i="1" dirty="0"/>
              <a:t>logics </a:t>
            </a:r>
            <a:r>
              <a:rPr lang="en-GB" dirty="0"/>
              <a:t>behind witness invites: </a:t>
            </a:r>
            <a:r>
              <a:rPr lang="en-GB" sz="1500" dirty="0"/>
              <a:t>(4) </a:t>
            </a:r>
          </a:p>
          <a:p>
            <a:pPr lvl="1">
              <a:spcAft>
                <a:spcPts val="1200"/>
              </a:spcAft>
            </a:pPr>
            <a:r>
              <a:rPr lang="en-GB" sz="2200" u="sng" dirty="0"/>
              <a:t>(</a:t>
            </a:r>
            <a:r>
              <a:rPr lang="en-GB" sz="2200" u="sng" dirty="0" err="1"/>
              <a:t>i</a:t>
            </a:r>
            <a:r>
              <a:rPr lang="en-GB" sz="2200" u="sng" dirty="0"/>
              <a:t>) interest groups</a:t>
            </a:r>
            <a:r>
              <a:rPr lang="en-GB" sz="2200" dirty="0"/>
              <a:t>: problem-solving (re bills) or partisan conflict (re </a:t>
            </a:r>
            <a:r>
              <a:rPr lang="en-GB" sz="2200" dirty="0" err="1"/>
              <a:t>gvt</a:t>
            </a:r>
            <a:r>
              <a:rPr lang="en-GB" sz="2200" dirty="0"/>
              <a:t> oversight), (ii) </a:t>
            </a:r>
            <a:r>
              <a:rPr lang="en-GB" sz="2200" u="sng" dirty="0"/>
              <a:t>public officials</a:t>
            </a:r>
            <a:r>
              <a:rPr lang="en-GB" sz="2200" dirty="0"/>
              <a:t>: oversight/technical.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A240F-11E7-49F8-A663-F07A3DBE75F7}"/>
              </a:ext>
            </a:extLst>
          </p:cNvPr>
          <p:cNvSpPr txBox="1"/>
          <p:nvPr/>
        </p:nvSpPr>
        <p:spPr>
          <a:xfrm>
            <a:off x="0" y="6253505"/>
            <a:ext cx="8609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8" marR="0" lvl="1" algn="l" defTabSz="45718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(1) Oñate and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Aldeguer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 2021. (2) Palau and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Rodilla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 2022. (3) Chaqués-Bonafont and Muñoz (2016) (4) Palau and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Rodilla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ＭＳ Ｐゴシック" charset="0"/>
                <a:cs typeface="Arial"/>
              </a:rPr>
              <a:t> 2022; Chaqués-Bonafont and Muñoz 2016. </a:t>
            </a: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font -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BF32D83A89E46B75032B9BA314295" ma:contentTypeVersion="12" ma:contentTypeDescription="Create a new document." ma:contentTypeScope="" ma:versionID="c0b3ed976f2c3dbea97b6931d81690e1">
  <xsd:schema xmlns:xsd="http://www.w3.org/2001/XMLSchema" xmlns:xs="http://www.w3.org/2001/XMLSchema" xmlns:p="http://schemas.microsoft.com/office/2006/metadata/properties" xmlns:ns2="01841def-ada4-4000-8743-c52aed5a580b" xmlns:ns3="8393cf7e-4a5f-45d2-8f08-982a9f612055" targetNamespace="http://schemas.microsoft.com/office/2006/metadata/properties" ma:root="true" ma:fieldsID="fea580da9819f6e016bd4d2dc09b2f68" ns2:_="" ns3:_="">
    <xsd:import namespace="01841def-ada4-4000-8743-c52aed5a580b"/>
    <xsd:import namespace="8393cf7e-4a5f-45d2-8f08-982a9f6120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41def-ada4-4000-8743-c52aed5a5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3cf7e-4a5f-45d2-8f08-982a9f61205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6b8b42-2ad7-44a4-a9f8-ef559c63aca2}" ma:internalName="TaxCatchAll" ma:showField="CatchAllData" ma:web="8393cf7e-4a5f-45d2-8f08-982a9f612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3cf7e-4a5f-45d2-8f08-982a9f612055" xsi:nil="true"/>
    <lcf76f155ced4ddcb4097134ff3c332f xmlns="01841def-ada4-4000-8743-c52aed5a58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5CAD54-DCB0-4B79-9110-EA1C8B104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327FC-8EA1-4B7A-BD43-B8C9A6646CA0}"/>
</file>

<file path=customXml/itemProps3.xml><?xml version="1.0" encoding="utf-8"?>
<ds:datastoreItem xmlns:ds="http://schemas.openxmlformats.org/officeDocument/2006/customXml" ds:itemID="{D13AB98C-21DE-4539-9BC0-7EB70D3D8547}"/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1525</Words>
  <Application>Microsoft Office PowerPoint</Application>
  <PresentationFormat>Widescreen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Source Sans Pro</vt:lpstr>
      <vt:lpstr>Source Sans Pro SemiBold</vt:lpstr>
      <vt:lpstr>Wingdings</vt:lpstr>
      <vt:lpstr>1_Office Theme</vt:lpstr>
      <vt:lpstr>Whose Knowledge? Patterns of Committee Witnesses in the Spanish Congress of Deputies</vt:lpstr>
      <vt:lpstr>Introduction – Researching Knowledge and Parliaments</vt:lpstr>
      <vt:lpstr>Committees, parliaments and democracy </vt:lpstr>
      <vt:lpstr>Oral Evidence and Committees</vt:lpstr>
      <vt:lpstr>Studying Committee Witnesses in Spain’s Congress of Deputies (CoD) </vt:lpstr>
      <vt:lpstr>Increasing Focus on Advice and Engagement in Spain’s Parliament</vt:lpstr>
      <vt:lpstr>Congress of Deputies committees: form and function</vt:lpstr>
      <vt:lpstr>Role of Oral Evidence Hearings</vt:lpstr>
      <vt:lpstr>What do we know about witnesses on Spanish parliament committees?</vt:lpstr>
      <vt:lpstr>Research Question and Methods</vt:lpstr>
      <vt:lpstr>PowerPoint Presentation</vt:lpstr>
      <vt:lpstr>Organisation type (2024, all committees)</vt:lpstr>
      <vt:lpstr>Witness Share vs Regional Population (2024, excl gvt &amp; civil service)</vt:lpstr>
      <vt:lpstr>Gender (2024, all committees)</vt:lpstr>
      <vt:lpstr>Committee Hearing Type </vt:lpstr>
      <vt:lpstr>Main policy topic of invite (proportion of total) </vt:lpstr>
      <vt:lpstr>Summary and implications</vt:lpstr>
      <vt:lpstr>(Potential) next steps</vt:lpstr>
      <vt:lpstr>Thank you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parliaments know? Advancing the study of science, knowledge and parliaments</dc:title>
  <dc:creator>Marc Geddes</dc:creator>
  <cp:lastModifiedBy>Ewan Robertson</cp:lastModifiedBy>
  <cp:revision>359</cp:revision>
  <dcterms:created xsi:type="dcterms:W3CDTF">2023-06-19T09:29:42Z</dcterms:created>
  <dcterms:modified xsi:type="dcterms:W3CDTF">2025-04-24T09:16:04Z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0x010100BBBBF32D83A89E46B75032B9BA314295</vt:lpwstr>
  </property>
</Properties>
</file>